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Klein Bold" charset="1" panose="02000503060000020004"/>
      <p:regular r:id="rId14"/>
    </p:embeddedFont>
    <p:embeddedFont>
      <p:font typeface="Helios" charset="1" panose="020B0504020202020204"/>
      <p:regular r:id="rId15"/>
    </p:embeddedFont>
    <p:embeddedFont>
      <p:font typeface="Roboto" charset="1" panose="02000000000000000000"/>
      <p:regular r:id="rId16"/>
    </p:embeddedFont>
    <p:embeddedFont>
      <p:font typeface="Helios Bold" charset="1" panose="020B0704020202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Relationship Id="rId7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3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927" y="-4280359"/>
            <a:ext cx="10812392" cy="10812392"/>
          </a:xfrm>
          <a:custGeom>
            <a:avLst/>
            <a:gdLst/>
            <a:ahLst/>
            <a:cxnLst/>
            <a:rect r="r" b="b" t="t" l="l"/>
            <a:pathLst>
              <a:path h="10812392" w="10812392">
                <a:moveTo>
                  <a:pt x="0" y="0"/>
                </a:moveTo>
                <a:lnTo>
                  <a:pt x="10812393" y="0"/>
                </a:lnTo>
                <a:lnTo>
                  <a:pt x="10812393" y="10812392"/>
                </a:lnTo>
                <a:lnTo>
                  <a:pt x="0" y="10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58349" y="500061"/>
            <a:ext cx="2000951" cy="2000951"/>
          </a:xfrm>
          <a:custGeom>
            <a:avLst/>
            <a:gdLst/>
            <a:ahLst/>
            <a:cxnLst/>
            <a:rect r="r" b="b" t="t" l="l"/>
            <a:pathLst>
              <a:path h="2000951" w="2000951">
                <a:moveTo>
                  <a:pt x="0" y="0"/>
                </a:moveTo>
                <a:lnTo>
                  <a:pt x="2000951" y="0"/>
                </a:lnTo>
                <a:lnTo>
                  <a:pt x="2000951" y="2000951"/>
                </a:lnTo>
                <a:lnTo>
                  <a:pt x="0" y="200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2700000">
            <a:off x="-601857" y="-2749444"/>
            <a:ext cx="7864480" cy="8532788"/>
            <a:chOff x="0" y="0"/>
            <a:chExt cx="887581" cy="963006"/>
          </a:xfrm>
        </p:grpSpPr>
        <p:sp>
          <p:nvSpPr>
            <p:cNvPr name="Freeform 6" id="6"/>
            <p:cNvSpPr/>
            <p:nvPr/>
          </p:nvSpPr>
          <p:spPr>
            <a:xfrm flipH="false" flipV="false" rot="-2700000">
              <a:off x="-203323" y="-165610"/>
              <a:ext cx="1294226" cy="1294226"/>
            </a:xfrm>
            <a:custGeom>
              <a:avLst/>
              <a:gdLst/>
              <a:ahLst/>
              <a:cxnLst/>
              <a:rect r="r" b="b" t="t" l="l"/>
              <a:pathLst>
                <a:path h="1294226" w="1294226">
                  <a:moveTo>
                    <a:pt x="689790" y="8842"/>
                  </a:moveTo>
                  <a:lnTo>
                    <a:pt x="1285384" y="604436"/>
                  </a:lnTo>
                  <a:cubicBezTo>
                    <a:pt x="1294226" y="613278"/>
                    <a:pt x="1294226" y="627614"/>
                    <a:pt x="1285384" y="636456"/>
                  </a:cubicBezTo>
                  <a:lnTo>
                    <a:pt x="636457" y="1285384"/>
                  </a:lnTo>
                  <a:cubicBezTo>
                    <a:pt x="627615" y="1294226"/>
                    <a:pt x="613279" y="1294226"/>
                    <a:pt x="604437" y="1285384"/>
                  </a:cubicBezTo>
                  <a:lnTo>
                    <a:pt x="8842" y="689789"/>
                  </a:lnTo>
                  <a:cubicBezTo>
                    <a:pt x="0" y="680947"/>
                    <a:pt x="0" y="666612"/>
                    <a:pt x="8842" y="657770"/>
                  </a:cubicBezTo>
                  <a:lnTo>
                    <a:pt x="657770" y="8842"/>
                  </a:lnTo>
                  <a:cubicBezTo>
                    <a:pt x="666612" y="0"/>
                    <a:pt x="680948" y="0"/>
                    <a:pt x="689790" y="8842"/>
                  </a:cubicBezTo>
                  <a:close/>
                </a:path>
              </a:pathLst>
            </a:custGeom>
            <a:blipFill>
              <a:blip r:embed="rId5"/>
              <a:stretch>
                <a:fillRect l="-54573" t="-727" r="-100097" b="-68947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525008" y="7689153"/>
            <a:ext cx="6924746" cy="3095241"/>
            <a:chOff x="0" y="0"/>
            <a:chExt cx="1868044" cy="83498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68044" cy="834983"/>
            </a:xfrm>
            <a:custGeom>
              <a:avLst/>
              <a:gdLst/>
              <a:ahLst/>
              <a:cxnLst/>
              <a:rect r="r" b="b" t="t" l="l"/>
              <a:pathLst>
                <a:path h="834983" w="1868044">
                  <a:moveTo>
                    <a:pt x="934022" y="0"/>
                  </a:moveTo>
                  <a:lnTo>
                    <a:pt x="1868044" y="834983"/>
                  </a:lnTo>
                  <a:lnTo>
                    <a:pt x="0" y="834983"/>
                  </a:lnTo>
                  <a:lnTo>
                    <a:pt x="934022" y="0"/>
                  </a:lnTo>
                  <a:close/>
                </a:path>
              </a:pathLst>
            </a:custGeom>
            <a:blipFill>
              <a:blip r:embed="rId6"/>
              <a:stretch>
                <a:fillRect l="0" t="-17116" r="0" b="-1711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3663658" y="4605107"/>
            <a:ext cx="5438024" cy="54380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8728" t="0" r="-18728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144000" y="2962881"/>
            <a:ext cx="8115300" cy="363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99"/>
              </a:lnSpc>
            </a:pPr>
            <a:r>
              <a:rPr lang="en-US" sz="11999">
                <a:solidFill>
                  <a:srgbClr val="2A2E3A"/>
                </a:solidFill>
                <a:latin typeface="Klein Bold"/>
              </a:rPr>
              <a:t>Company Profile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6495761"/>
            <a:ext cx="8115300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2A2E3A"/>
                </a:solidFill>
                <a:latin typeface="Helios"/>
              </a:rPr>
              <a:t>Pioneers in Aerial Mapping Solutions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2A2E3A"/>
                </a:solidFill>
                <a:latin typeface="Helios"/>
              </a:rPr>
              <a:t>Delivering Precision, Efficiency &amp; Excellence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8272" y="215303"/>
            <a:ext cx="9856393" cy="9856393"/>
            <a:chOff x="0" y="0"/>
            <a:chExt cx="13141858" cy="13141858"/>
          </a:xfrm>
        </p:grpSpPr>
        <p:sp>
          <p:nvSpPr>
            <p:cNvPr name="Freeform 3" id="3"/>
            <p:cNvSpPr/>
            <p:nvPr/>
          </p:nvSpPr>
          <p:spPr>
            <a:xfrm flipH="false" flipV="false" rot="-1200957">
              <a:off x="1444916" y="1444916"/>
              <a:ext cx="10252025" cy="10252025"/>
            </a:xfrm>
            <a:custGeom>
              <a:avLst/>
              <a:gdLst/>
              <a:ahLst/>
              <a:cxnLst/>
              <a:rect r="r" b="b" t="t" l="l"/>
              <a:pathLst>
                <a:path h="10252025" w="10252025">
                  <a:moveTo>
                    <a:pt x="0" y="0"/>
                  </a:moveTo>
                  <a:lnTo>
                    <a:pt x="10252025" y="0"/>
                  </a:lnTo>
                  <a:lnTo>
                    <a:pt x="10252025" y="10252025"/>
                  </a:lnTo>
                  <a:lnTo>
                    <a:pt x="0" y="10252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11122" y="1311122"/>
              <a:ext cx="10252025" cy="10252025"/>
            </a:xfrm>
            <a:custGeom>
              <a:avLst/>
              <a:gdLst/>
              <a:ahLst/>
              <a:cxnLst/>
              <a:rect r="r" b="b" t="t" l="l"/>
              <a:pathLst>
                <a:path h="10252025" w="10252025">
                  <a:moveTo>
                    <a:pt x="0" y="0"/>
                  </a:moveTo>
                  <a:lnTo>
                    <a:pt x="10252025" y="0"/>
                  </a:lnTo>
                  <a:lnTo>
                    <a:pt x="10252025" y="10252025"/>
                  </a:lnTo>
                  <a:lnTo>
                    <a:pt x="0" y="10252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171944" y="1966426"/>
            <a:ext cx="6148356" cy="6354148"/>
            <a:chOff x="0" y="0"/>
            <a:chExt cx="6362700" cy="65756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6350" y="6350"/>
              <a:ext cx="6350013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3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3" y="484594"/>
                    <a:pt x="6350013" y="1082383"/>
                  </a:cubicBezTo>
                  <a:lnTo>
                    <a:pt x="6350013" y="5480583"/>
                  </a:lnTo>
                  <a:close/>
                </a:path>
              </a:pathLst>
            </a:custGeom>
            <a:blipFill>
              <a:blip r:embed="rId4"/>
              <a:stretch>
                <a:fillRect l="-24681" t="0" r="-113598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724344" y="1385719"/>
            <a:ext cx="9447601" cy="6645275"/>
            <a:chOff x="0" y="0"/>
            <a:chExt cx="12596801" cy="886036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76200"/>
              <a:ext cx="12596801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>
                  <a:solidFill>
                    <a:srgbClr val="2A2E3A"/>
                  </a:solidFill>
                  <a:latin typeface="Klein Bold"/>
                </a:rPr>
                <a:t>About the </a:t>
              </a:r>
              <a:r>
                <a:rPr lang="en-US" sz="6999">
                  <a:solidFill>
                    <a:srgbClr val="718BAB"/>
                  </a:solidFill>
                  <a:latin typeface="Klein Bold"/>
                </a:rPr>
                <a:t>Company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098886"/>
              <a:ext cx="11372651" cy="6761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777237" indent="-388618" lvl="1">
                <a:lnSpc>
                  <a:spcPts val="5039"/>
                </a:lnSpc>
                <a:buFont typeface="Arial"/>
                <a:buChar char="•"/>
              </a:pPr>
              <a:r>
                <a:rPr lang="en-US" sz="3599">
                  <a:solidFill>
                    <a:srgbClr val="2A2E3A"/>
                  </a:solidFill>
                  <a:latin typeface="Roboto"/>
                </a:rPr>
                <a:t>Established in 2022, Ultrasafe Enterprise specializes in aerial mapping services using advanced UAV technology.</a:t>
              </a:r>
            </a:p>
            <a:p>
              <a:pPr algn="l">
                <a:lnSpc>
                  <a:spcPts val="5039"/>
                </a:lnSpc>
              </a:pPr>
            </a:p>
            <a:p>
              <a:pPr algn="l" marL="777237" indent="-388618" lvl="1">
                <a:lnSpc>
                  <a:spcPts val="5039"/>
                </a:lnSpc>
                <a:buFont typeface="Arial"/>
                <a:buChar char="•"/>
              </a:pPr>
              <a:r>
                <a:rPr lang="en-US" sz="3599">
                  <a:solidFill>
                    <a:srgbClr val="2A2E3A"/>
                  </a:solidFill>
                  <a:latin typeface="Roboto"/>
                </a:rPr>
                <a:t>Located in Ahmedabad, Gujarat, India, we pride ourselves on providing cost-effective and timely solutions.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340491"/>
            <a:chOff x="0" y="0"/>
            <a:chExt cx="4816593" cy="616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616426"/>
            </a:xfrm>
            <a:custGeom>
              <a:avLst/>
              <a:gdLst/>
              <a:ahLst/>
              <a:cxnLst/>
              <a:rect r="r" b="b" t="t" l="l"/>
              <a:pathLst>
                <a:path h="61642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16426"/>
                  </a:lnTo>
                  <a:lnTo>
                    <a:pt x="0" y="616426"/>
                  </a:lnTo>
                  <a:close/>
                </a:path>
              </a:pathLst>
            </a:custGeom>
            <a:solidFill>
              <a:srgbClr val="1539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673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952500"/>
            <a:ext cx="9940568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>
                <a:solidFill>
                  <a:srgbClr val="F4F4F4"/>
                </a:solidFill>
                <a:latin typeface="Klein Bold"/>
              </a:rPr>
              <a:t>Our Offered Services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272436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09"/>
                </a:lnTo>
                <a:lnTo>
                  <a:pt x="0" y="41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14327" y="3108923"/>
            <a:ext cx="6554236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Aerial Mapping and Surveying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4526498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14327" y="4374860"/>
            <a:ext cx="6554236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Land Records Management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5780560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014327" y="5628922"/>
            <a:ext cx="8954941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Infrastructure Development Planning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8700" y="7034622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014327" y="6882984"/>
            <a:ext cx="8954941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Construction Site Analysis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700" y="8288685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09"/>
                </a:lnTo>
                <a:lnTo>
                  <a:pt x="0" y="41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014327" y="8137047"/>
            <a:ext cx="1489359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Customized Solutions for Government and Private Organizations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0" y="0"/>
            <a:ext cx="18288000" cy="2340491"/>
            <a:chOff x="0" y="0"/>
            <a:chExt cx="24384000" cy="312065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4">
              <a:alphaModFix amt="14000"/>
            </a:blip>
            <a:srcRect l="0" t="45734" r="0" b="45734"/>
            <a:stretch>
              <a:fillRect/>
            </a:stretch>
          </p:blipFill>
          <p:spPr>
            <a:xfrm flipH="false" flipV="false">
              <a:off x="0" y="0"/>
              <a:ext cx="24384000" cy="31206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340491"/>
            <a:chOff x="0" y="0"/>
            <a:chExt cx="4816593" cy="616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616426"/>
            </a:xfrm>
            <a:custGeom>
              <a:avLst/>
              <a:gdLst/>
              <a:ahLst/>
              <a:cxnLst/>
              <a:rect r="r" b="b" t="t" l="l"/>
              <a:pathLst>
                <a:path h="61642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16426"/>
                  </a:lnTo>
                  <a:lnTo>
                    <a:pt x="0" y="616426"/>
                  </a:lnTo>
                  <a:close/>
                </a:path>
              </a:pathLst>
            </a:custGeom>
            <a:solidFill>
              <a:srgbClr val="1539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673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952500"/>
            <a:ext cx="16230600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>
                <a:solidFill>
                  <a:srgbClr val="F4F4F4"/>
                </a:solidFill>
                <a:latin typeface="Klein Bold"/>
              </a:rPr>
              <a:t>Equipment &amp; Technology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272436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09"/>
                </a:lnTo>
                <a:lnTo>
                  <a:pt x="0" y="41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5277" y="3108923"/>
            <a:ext cx="13463121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UAV’s: Quadcopters, Hexacopters, Fixed Wings, VTOL Drones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4526498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14327" y="4374860"/>
            <a:ext cx="11028272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Differential Global Positioning System (DGPS)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5780560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014327" y="5628922"/>
            <a:ext cx="8954941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LiDAR &amp; Echo Sounders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8700" y="7034622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014327" y="6882984"/>
            <a:ext cx="8954941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High Resolution Cameras &amp; Sensors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28700" y="8288685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09"/>
                </a:lnTo>
                <a:lnTo>
                  <a:pt x="0" y="41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014327" y="8137047"/>
            <a:ext cx="1489359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State-of-the-art Data Processing Software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0" y="15957"/>
            <a:ext cx="18288000" cy="2340491"/>
            <a:chOff x="0" y="0"/>
            <a:chExt cx="24384000" cy="3120655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4">
              <a:alphaModFix amt="14000"/>
            </a:blip>
            <a:srcRect l="0" t="45734" r="0" b="45734"/>
            <a:stretch>
              <a:fillRect/>
            </a:stretch>
          </p:blipFill>
          <p:spPr>
            <a:xfrm flipH="false" flipV="false">
              <a:off x="0" y="0"/>
              <a:ext cx="24384000" cy="31206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340491"/>
            <a:chOff x="0" y="0"/>
            <a:chExt cx="4816593" cy="616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616426"/>
            </a:xfrm>
            <a:custGeom>
              <a:avLst/>
              <a:gdLst/>
              <a:ahLst/>
              <a:cxnLst/>
              <a:rect r="r" b="b" t="t" l="l"/>
              <a:pathLst>
                <a:path h="61642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16426"/>
                  </a:lnTo>
                  <a:lnTo>
                    <a:pt x="0" y="616426"/>
                  </a:lnTo>
                  <a:close/>
                </a:path>
              </a:pathLst>
            </a:custGeom>
            <a:solidFill>
              <a:srgbClr val="1539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673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952500"/>
            <a:ext cx="16230600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>
                <a:solidFill>
                  <a:srgbClr val="F4F4F4"/>
                </a:solidFill>
                <a:latin typeface="Klein Bold"/>
              </a:rPr>
              <a:t>Project Workflow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272436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09"/>
                </a:lnTo>
                <a:lnTo>
                  <a:pt x="0" y="41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5277" y="3108923"/>
            <a:ext cx="1491264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Project Consultation and Planning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4526498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14327" y="4374860"/>
            <a:ext cx="15244973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Deployment of UAVs for Data Collection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5780560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034622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995277" y="5628922"/>
            <a:ext cx="1491264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Data Processing and Analysis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95277" y="6948897"/>
            <a:ext cx="1489359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Delivery of Detailed Reports and Maps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0" y="0"/>
            <a:ext cx="18288000" cy="2340491"/>
            <a:chOff x="0" y="0"/>
            <a:chExt cx="24384000" cy="312065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4">
              <a:alphaModFix amt="14000"/>
            </a:blip>
            <a:srcRect l="0" t="45734" r="0" b="45734"/>
            <a:stretch>
              <a:fillRect/>
            </a:stretch>
          </p:blipFill>
          <p:spPr>
            <a:xfrm flipH="false" flipV="false">
              <a:off x="0" y="0"/>
              <a:ext cx="24384000" cy="3120655"/>
            </a:xfrm>
            <a:prstGeom prst="rect">
              <a:avLst/>
            </a:prstGeom>
          </p:spPr>
        </p:pic>
      </p:grpSp>
      <p:sp>
        <p:nvSpPr>
          <p:cNvPr name="Freeform 16" id="16"/>
          <p:cNvSpPr/>
          <p:nvPr/>
        </p:nvSpPr>
        <p:spPr>
          <a:xfrm flipH="false" flipV="false" rot="0">
            <a:off x="1028700" y="8286208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995277" y="8200483"/>
            <a:ext cx="1489359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Post-Project Support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340491"/>
            <a:chOff x="0" y="0"/>
            <a:chExt cx="4816593" cy="616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616426"/>
            </a:xfrm>
            <a:custGeom>
              <a:avLst/>
              <a:gdLst/>
              <a:ahLst/>
              <a:cxnLst/>
              <a:rect r="r" b="b" t="t" l="l"/>
              <a:pathLst>
                <a:path h="61642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16426"/>
                  </a:lnTo>
                  <a:lnTo>
                    <a:pt x="0" y="616426"/>
                  </a:lnTo>
                  <a:close/>
                </a:path>
              </a:pathLst>
            </a:custGeom>
            <a:solidFill>
              <a:srgbClr val="1539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673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952500"/>
            <a:ext cx="16230600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>
                <a:solidFill>
                  <a:srgbClr val="F4F4F4"/>
                </a:solidFill>
                <a:latin typeface="Klein Bold"/>
              </a:rPr>
              <a:t>Key Projects &amp; Achievements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272436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09"/>
                </a:lnTo>
                <a:lnTo>
                  <a:pt x="0" y="41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0" y="0"/>
            <a:ext cx="18288000" cy="2340491"/>
            <a:chOff x="0" y="0"/>
            <a:chExt cx="24384000" cy="3120655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>
              <a:alphaModFix amt="14000"/>
            </a:blip>
            <a:srcRect l="0" t="45734" r="0" b="45734"/>
            <a:stretch>
              <a:fillRect/>
            </a:stretch>
          </p:blipFill>
          <p:spPr>
            <a:xfrm flipH="false" flipV="false">
              <a:off x="0" y="0"/>
              <a:ext cx="24384000" cy="3120655"/>
            </a:xfrm>
            <a:prstGeom prst="rect">
              <a:avLst/>
            </a:prstGeom>
          </p:spPr>
        </p:pic>
      </p:grpSp>
      <p:sp>
        <p:nvSpPr>
          <p:cNvPr name="Freeform 9" id="9"/>
          <p:cNvSpPr/>
          <p:nvPr/>
        </p:nvSpPr>
        <p:spPr>
          <a:xfrm flipH="false" flipV="false" rot="0">
            <a:off x="1028700" y="6089560"/>
            <a:ext cx="6373099" cy="3939372"/>
          </a:xfrm>
          <a:custGeom>
            <a:avLst/>
            <a:gdLst/>
            <a:ahLst/>
            <a:cxnLst/>
            <a:rect r="r" b="b" t="t" l="l"/>
            <a:pathLst>
              <a:path h="3939372" w="6373099">
                <a:moveTo>
                  <a:pt x="0" y="0"/>
                </a:moveTo>
                <a:lnTo>
                  <a:pt x="6373099" y="0"/>
                </a:lnTo>
                <a:lnTo>
                  <a:pt x="6373099" y="3939372"/>
                </a:lnTo>
                <a:lnTo>
                  <a:pt x="0" y="3939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70940" y="5762271"/>
            <a:ext cx="4090827" cy="4266661"/>
          </a:xfrm>
          <a:custGeom>
            <a:avLst/>
            <a:gdLst/>
            <a:ahLst/>
            <a:cxnLst/>
            <a:rect r="r" b="b" t="t" l="l"/>
            <a:pathLst>
              <a:path h="4266661" w="4090827">
                <a:moveTo>
                  <a:pt x="0" y="0"/>
                </a:moveTo>
                <a:lnTo>
                  <a:pt x="4090827" y="0"/>
                </a:lnTo>
                <a:lnTo>
                  <a:pt x="4090827" y="4266661"/>
                </a:lnTo>
                <a:lnTo>
                  <a:pt x="0" y="4266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921184" y="5762271"/>
            <a:ext cx="3696759" cy="4266661"/>
          </a:xfrm>
          <a:custGeom>
            <a:avLst/>
            <a:gdLst/>
            <a:ahLst/>
            <a:cxnLst/>
            <a:rect r="r" b="b" t="t" l="l"/>
            <a:pathLst>
              <a:path h="4266661" w="3696759">
                <a:moveTo>
                  <a:pt x="0" y="0"/>
                </a:moveTo>
                <a:lnTo>
                  <a:pt x="3696760" y="0"/>
                </a:lnTo>
                <a:lnTo>
                  <a:pt x="3696760" y="4266661"/>
                </a:lnTo>
                <a:lnTo>
                  <a:pt x="0" y="42666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87678" y="3186711"/>
            <a:ext cx="15571622" cy="2575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2A2E3A"/>
                </a:solidFill>
                <a:latin typeface="Helios Bold"/>
              </a:rPr>
              <a:t>Project Name   :</a:t>
            </a:r>
            <a:r>
              <a:rPr lang="en-US" sz="3599">
                <a:solidFill>
                  <a:srgbClr val="2A2E3A"/>
                </a:solidFill>
                <a:latin typeface="Helios"/>
              </a:rPr>
              <a:t> Aerial mapping of surat creek for diversion of water flow.</a:t>
            </a:r>
          </a:p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2A2E3A"/>
                </a:solidFill>
                <a:latin typeface="Helios Bold"/>
              </a:rPr>
              <a:t>Client                :</a:t>
            </a:r>
            <a:r>
              <a:rPr lang="en-US" sz="3599">
                <a:solidFill>
                  <a:srgbClr val="2A2E3A"/>
                </a:solidFill>
                <a:latin typeface="Helios"/>
              </a:rPr>
              <a:t> Surat Municipal Commission.</a:t>
            </a:r>
          </a:p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2A2E3A"/>
                </a:solidFill>
                <a:latin typeface="Helios Bold"/>
              </a:rPr>
              <a:t>Scope of Work:</a:t>
            </a:r>
            <a:r>
              <a:rPr lang="en-US" sz="3599">
                <a:solidFill>
                  <a:srgbClr val="2A2E3A"/>
                </a:solidFill>
                <a:latin typeface="Helios"/>
              </a:rPr>
              <a:t> Creating DTM model by capturing current data using UAV   </a:t>
            </a:r>
          </a:p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                            mapping.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340491"/>
            <a:chOff x="0" y="0"/>
            <a:chExt cx="4816593" cy="616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616426"/>
            </a:xfrm>
            <a:custGeom>
              <a:avLst/>
              <a:gdLst/>
              <a:ahLst/>
              <a:cxnLst/>
              <a:rect r="r" b="b" t="t" l="l"/>
              <a:pathLst>
                <a:path h="61642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16426"/>
                  </a:lnTo>
                  <a:lnTo>
                    <a:pt x="0" y="616426"/>
                  </a:lnTo>
                  <a:close/>
                </a:path>
              </a:pathLst>
            </a:custGeom>
            <a:solidFill>
              <a:srgbClr val="1539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16593" cy="673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952500"/>
            <a:ext cx="16230600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>
                <a:solidFill>
                  <a:srgbClr val="F4F4F4"/>
                </a:solidFill>
                <a:latin typeface="Klein Bold"/>
              </a:rPr>
              <a:t>Benefits of Choosing Us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272436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09"/>
                </a:lnTo>
                <a:lnTo>
                  <a:pt x="0" y="414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5277" y="3108923"/>
            <a:ext cx="1491264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Cost-effective solutions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4526498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14327" y="4374860"/>
            <a:ext cx="15244973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Timely project completion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5780560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034622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995277" y="5628922"/>
            <a:ext cx="1491264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High accuracy and reliability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95277" y="6948897"/>
            <a:ext cx="1489359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Customized services to meet specific needs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0" y="15957"/>
            <a:ext cx="18288000" cy="2340491"/>
            <a:chOff x="0" y="0"/>
            <a:chExt cx="24384000" cy="3120655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4">
              <a:alphaModFix amt="14000"/>
            </a:blip>
            <a:srcRect l="0" t="45734" r="0" b="45734"/>
            <a:stretch>
              <a:fillRect/>
            </a:stretch>
          </p:blipFill>
          <p:spPr>
            <a:xfrm flipH="false" flipV="false">
              <a:off x="0" y="0"/>
              <a:ext cx="24384000" cy="3120655"/>
            </a:xfrm>
            <a:prstGeom prst="rect">
              <a:avLst/>
            </a:prstGeom>
          </p:spPr>
        </p:pic>
      </p:grpSp>
      <p:sp>
        <p:nvSpPr>
          <p:cNvPr name="Freeform 16" id="16"/>
          <p:cNvSpPr/>
          <p:nvPr/>
        </p:nvSpPr>
        <p:spPr>
          <a:xfrm flipH="false" flipV="false" rot="0">
            <a:off x="1028700" y="8286208"/>
            <a:ext cx="414910" cy="414910"/>
          </a:xfrm>
          <a:custGeom>
            <a:avLst/>
            <a:gdLst/>
            <a:ahLst/>
            <a:cxnLst/>
            <a:rect r="r" b="b" t="t" l="l"/>
            <a:pathLst>
              <a:path h="414910" w="414910">
                <a:moveTo>
                  <a:pt x="0" y="0"/>
                </a:moveTo>
                <a:lnTo>
                  <a:pt x="414910" y="0"/>
                </a:lnTo>
                <a:lnTo>
                  <a:pt x="414910" y="414910"/>
                </a:lnTo>
                <a:lnTo>
                  <a:pt x="0" y="41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995277" y="8200483"/>
            <a:ext cx="14893595" cy="63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2A2E3A"/>
                </a:solidFill>
                <a:latin typeface="Helios"/>
              </a:rPr>
              <a:t>Strong post-project support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73413">
            <a:off x="9283310" y="-2113117"/>
            <a:ext cx="13265113" cy="13265113"/>
          </a:xfrm>
          <a:custGeom>
            <a:avLst/>
            <a:gdLst/>
            <a:ahLst/>
            <a:cxnLst/>
            <a:rect r="r" b="b" t="t" l="l"/>
            <a:pathLst>
              <a:path h="13265113" w="13265113">
                <a:moveTo>
                  <a:pt x="0" y="0"/>
                </a:moveTo>
                <a:lnTo>
                  <a:pt x="13265113" y="0"/>
                </a:lnTo>
                <a:lnTo>
                  <a:pt x="13265113" y="13265112"/>
                </a:lnTo>
                <a:lnTo>
                  <a:pt x="0" y="1326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67802" y="-695325"/>
            <a:ext cx="12417410" cy="11560608"/>
            <a:chOff x="0" y="0"/>
            <a:chExt cx="6350000" cy="591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68580" y="0"/>
              <a:ext cx="6417310" cy="5911850"/>
            </a:xfrm>
            <a:custGeom>
              <a:avLst/>
              <a:gdLst/>
              <a:ahLst/>
              <a:cxnLst/>
              <a:rect r="r" b="b" t="t" l="l"/>
              <a:pathLst>
                <a:path h="5911850" w="6417310">
                  <a:moveTo>
                    <a:pt x="1215390" y="402590"/>
                  </a:moveTo>
                  <a:lnTo>
                    <a:pt x="177800" y="2192020"/>
                  </a:lnTo>
                  <a:cubicBezTo>
                    <a:pt x="0" y="2498090"/>
                    <a:pt x="43180" y="2884170"/>
                    <a:pt x="283210" y="3144520"/>
                  </a:cubicBezTo>
                  <a:lnTo>
                    <a:pt x="2594610" y="5651500"/>
                  </a:lnTo>
                  <a:cubicBezTo>
                    <a:pt x="2747010" y="5817870"/>
                    <a:pt x="2962910" y="5911850"/>
                    <a:pt x="3187700" y="5911850"/>
                  </a:cubicBezTo>
                  <a:lnTo>
                    <a:pt x="5609590" y="5911850"/>
                  </a:lnTo>
                  <a:cubicBezTo>
                    <a:pt x="6055360" y="5911850"/>
                    <a:pt x="6417310" y="5549900"/>
                    <a:pt x="6417310" y="5104130"/>
                  </a:cubicBezTo>
                  <a:lnTo>
                    <a:pt x="6417310" y="1891030"/>
                  </a:lnTo>
                  <a:cubicBezTo>
                    <a:pt x="6417310" y="1724660"/>
                    <a:pt x="6366510" y="1562100"/>
                    <a:pt x="6269990" y="1426210"/>
                  </a:cubicBezTo>
                  <a:lnTo>
                    <a:pt x="5507990" y="342900"/>
                  </a:lnTo>
                  <a:cubicBezTo>
                    <a:pt x="5356860" y="128270"/>
                    <a:pt x="5110480" y="0"/>
                    <a:pt x="4847590" y="0"/>
                  </a:cubicBezTo>
                  <a:lnTo>
                    <a:pt x="1913890" y="0"/>
                  </a:lnTo>
                  <a:cubicBezTo>
                    <a:pt x="1625600" y="0"/>
                    <a:pt x="1358900" y="153670"/>
                    <a:pt x="1215390" y="402590"/>
                  </a:cubicBezTo>
                  <a:close/>
                </a:path>
              </a:pathLst>
            </a:custGeom>
            <a:blipFill>
              <a:blip r:embed="rId4">
                <a:alphaModFix amt="90000"/>
              </a:blip>
              <a:stretch>
                <a:fillRect l="-19842" t="0" r="-1984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4102991"/>
            <a:ext cx="1159668" cy="115966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17102" y="4535596"/>
            <a:ext cx="382865" cy="294458"/>
          </a:xfrm>
          <a:custGeom>
            <a:avLst/>
            <a:gdLst/>
            <a:ahLst/>
            <a:cxnLst/>
            <a:rect r="r" b="b" t="t" l="l"/>
            <a:pathLst>
              <a:path h="294458" w="382865">
                <a:moveTo>
                  <a:pt x="0" y="0"/>
                </a:moveTo>
                <a:lnTo>
                  <a:pt x="382865" y="0"/>
                </a:lnTo>
                <a:lnTo>
                  <a:pt x="382865" y="294458"/>
                </a:lnTo>
                <a:lnTo>
                  <a:pt x="0" y="2944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6081809"/>
            <a:ext cx="1159668" cy="115966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8050116"/>
            <a:ext cx="1159668" cy="115966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375202" y="6440191"/>
            <a:ext cx="466664" cy="442906"/>
          </a:xfrm>
          <a:custGeom>
            <a:avLst/>
            <a:gdLst/>
            <a:ahLst/>
            <a:cxnLst/>
            <a:rect r="r" b="b" t="t" l="l"/>
            <a:pathLst>
              <a:path h="442906" w="466664">
                <a:moveTo>
                  <a:pt x="0" y="0"/>
                </a:moveTo>
                <a:lnTo>
                  <a:pt x="466664" y="0"/>
                </a:lnTo>
                <a:lnTo>
                  <a:pt x="466664" y="442906"/>
                </a:lnTo>
                <a:lnTo>
                  <a:pt x="0" y="442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47093" y="8408419"/>
            <a:ext cx="322882" cy="443062"/>
          </a:xfrm>
          <a:custGeom>
            <a:avLst/>
            <a:gdLst/>
            <a:ahLst/>
            <a:cxnLst/>
            <a:rect r="r" b="b" t="t" l="l"/>
            <a:pathLst>
              <a:path h="443062" w="322882">
                <a:moveTo>
                  <a:pt x="0" y="0"/>
                </a:moveTo>
                <a:lnTo>
                  <a:pt x="322882" y="0"/>
                </a:lnTo>
                <a:lnTo>
                  <a:pt x="322882" y="443062"/>
                </a:lnTo>
                <a:lnTo>
                  <a:pt x="0" y="4430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5239105" y="494849"/>
            <a:ext cx="2020195" cy="2020195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8142" y="0"/>
                  </a:moveTo>
                  <a:lnTo>
                    <a:pt x="724658" y="0"/>
                  </a:lnTo>
                  <a:cubicBezTo>
                    <a:pt x="748035" y="0"/>
                    <a:pt x="770454" y="9286"/>
                    <a:pt x="786984" y="25816"/>
                  </a:cubicBezTo>
                  <a:cubicBezTo>
                    <a:pt x="803514" y="42346"/>
                    <a:pt x="812800" y="64765"/>
                    <a:pt x="812800" y="88142"/>
                  </a:cubicBezTo>
                  <a:lnTo>
                    <a:pt x="812800" y="724658"/>
                  </a:lnTo>
                  <a:cubicBezTo>
                    <a:pt x="812800" y="748035"/>
                    <a:pt x="803514" y="770454"/>
                    <a:pt x="786984" y="786984"/>
                  </a:cubicBezTo>
                  <a:cubicBezTo>
                    <a:pt x="770454" y="803514"/>
                    <a:pt x="748035" y="812800"/>
                    <a:pt x="724658" y="812800"/>
                  </a:cubicBezTo>
                  <a:lnTo>
                    <a:pt x="88142" y="812800"/>
                  </a:lnTo>
                  <a:cubicBezTo>
                    <a:pt x="64765" y="812800"/>
                    <a:pt x="42346" y="803514"/>
                    <a:pt x="25816" y="786984"/>
                  </a:cubicBezTo>
                  <a:cubicBezTo>
                    <a:pt x="9286" y="770454"/>
                    <a:pt x="0" y="748035"/>
                    <a:pt x="0" y="724658"/>
                  </a:cubicBezTo>
                  <a:lnTo>
                    <a:pt x="0" y="88142"/>
                  </a:lnTo>
                  <a:cubicBezTo>
                    <a:pt x="0" y="64765"/>
                    <a:pt x="9286" y="42346"/>
                    <a:pt x="25816" y="25816"/>
                  </a:cubicBezTo>
                  <a:cubicBezTo>
                    <a:pt x="42346" y="9286"/>
                    <a:pt x="64765" y="0"/>
                    <a:pt x="88142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28700" y="1001016"/>
            <a:ext cx="5837845" cy="229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>
                <a:solidFill>
                  <a:srgbClr val="718BAB"/>
                </a:solidFill>
                <a:latin typeface="Klein Bold"/>
              </a:rPr>
              <a:t>Connect </a:t>
            </a:r>
            <a:r>
              <a:rPr lang="en-US" sz="6999">
                <a:solidFill>
                  <a:srgbClr val="2A2E3A"/>
                </a:solidFill>
                <a:latin typeface="Klein Bold"/>
              </a:rPr>
              <a:t>with us.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2910566" y="4171455"/>
            <a:ext cx="6233434" cy="1022740"/>
            <a:chOff x="0" y="0"/>
            <a:chExt cx="8311245" cy="1363654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735004"/>
              <a:ext cx="8311245" cy="628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2A2E3A"/>
                  </a:solidFill>
                  <a:latin typeface="Klein Bold"/>
                </a:rPr>
                <a:t>ultrasafeenterprise@gmail.com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-57150"/>
              <a:ext cx="8311245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39"/>
                </a:lnSpc>
                <a:spcBef>
                  <a:spcPct val="0"/>
                </a:spcBef>
              </a:pPr>
              <a:r>
                <a:rPr lang="en-US" sz="2599" u="none">
                  <a:solidFill>
                    <a:srgbClr val="2A2E3A"/>
                  </a:solidFill>
                  <a:latin typeface="Helios"/>
                </a:rPr>
                <a:t>Email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910566" y="6150273"/>
            <a:ext cx="5786921" cy="1022740"/>
            <a:chOff x="0" y="0"/>
            <a:chExt cx="7715895" cy="1363654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735004"/>
              <a:ext cx="7715895" cy="628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2A2E3A"/>
                  </a:solidFill>
                  <a:latin typeface="Klein Bold"/>
                </a:rPr>
                <a:t>www.ultrasafeenterprise.com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-57150"/>
              <a:ext cx="7715895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39"/>
                </a:lnSpc>
                <a:spcBef>
                  <a:spcPct val="0"/>
                </a:spcBef>
              </a:pPr>
              <a:r>
                <a:rPr lang="en-US" sz="2599">
                  <a:solidFill>
                    <a:srgbClr val="2A2E3A"/>
                  </a:solidFill>
                  <a:latin typeface="Helios"/>
                </a:rPr>
                <a:t>Website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910566" y="8187044"/>
            <a:ext cx="5208644" cy="1022740"/>
            <a:chOff x="0" y="0"/>
            <a:chExt cx="6944859" cy="1363654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735004"/>
              <a:ext cx="6944859" cy="628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2A2E3A"/>
                  </a:solidFill>
                  <a:latin typeface="Klein Bold"/>
                </a:rPr>
                <a:t>+91-9033064652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57150"/>
              <a:ext cx="6944859" cy="578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39"/>
                </a:lnSpc>
                <a:spcBef>
                  <a:spcPct val="0"/>
                </a:spcBef>
              </a:pPr>
              <a:r>
                <a:rPr lang="en-US" sz="2599" u="none">
                  <a:solidFill>
                    <a:srgbClr val="2A2E3A"/>
                  </a:solidFill>
                  <a:latin typeface="Helios"/>
                </a:rPr>
                <a:t>Call us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DAGHVSqTCq8</dc:identifier>
  <dcterms:modified xsi:type="dcterms:W3CDTF">2011-08-01T06:04:30Z</dcterms:modified>
  <cp:revision>1</cp:revision>
  <dc:title>Company Profile Presentation</dc:title>
</cp:coreProperties>
</file>